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001000"/>
            <a:ext cx="14716126" cy="7143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836642"/>
            <a:ext cx="14716126" cy="9175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4941093" y="732234"/>
            <a:ext cx="14608970" cy="82409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715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77749" y="857250"/>
            <a:ext cx="7536657" cy="10912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48062" y="1428750"/>
            <a:ext cx="8286751" cy="546496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48062" y="6875859"/>
            <a:ext cx="8286751" cy="5464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709921" y="3911203"/>
            <a:ext cx="7429501" cy="86975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48062" y="3839765"/>
            <a:ext cx="8286751" cy="8858251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119562" y="1071562"/>
            <a:ext cx="16127017" cy="11555017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06312" y="7072312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20112" y="714375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3798093" y="714375"/>
            <a:ext cx="8167826" cy="1228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882" y="13038931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590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022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454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886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3180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749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181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613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045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github.com/minus5/examples-services" TargetMode="External"/><Relationship Id="rId3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github.com/minus5/examples-services" TargetMode="External"/><Relationship Id="rId3" Type="http://schemas.openxmlformats.org/officeDocument/2006/relationships/image" Target="../media/image6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mailto:marin.prcela@minus5.hr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icro-Machines-World-1.jpg" descr="Micro-Machines-World-1.jpg"/>
          <p:cNvPicPr>
            <a:picLocks noChangeAspect="1"/>
          </p:cNvPicPr>
          <p:nvPr/>
        </p:nvPicPr>
        <p:blipFill>
          <a:blip r:embed="rId2">
            <a:extLst/>
          </a:blip>
          <a:srcRect l="0" t="17105" r="0" b="10155"/>
          <a:stretch>
            <a:fillRect/>
          </a:stretch>
        </p:blipFill>
        <p:spPr>
          <a:xfrm>
            <a:off x="0" y="-13142"/>
            <a:ext cx="24384001" cy="997696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icroservices in production"/>
          <p:cNvSpPr txBox="1"/>
          <p:nvPr>
            <p:ph type="title" idx="4294967295"/>
          </p:nvPr>
        </p:nvSpPr>
        <p:spPr>
          <a:xfrm>
            <a:off x="462361" y="10679545"/>
            <a:ext cx="17287876" cy="1238699"/>
          </a:xfrm>
          <a:prstGeom prst="rect">
            <a:avLst/>
          </a:prstGeom>
        </p:spPr>
        <p:txBody>
          <a:bodyPr anchor="b"/>
          <a:lstStyle>
            <a:lvl1pPr algn="l">
              <a:defRPr cap="none" sz="7200"/>
            </a:lvl1pPr>
          </a:lstStyle>
          <a:p>
            <a:pPr/>
            <a:r>
              <a:t>Microservices in production</a:t>
            </a:r>
          </a:p>
        </p:txBody>
      </p:sp>
      <p:sp>
        <p:nvSpPr>
          <p:cNvPr id="121" name="a case study"/>
          <p:cNvSpPr txBox="1"/>
          <p:nvPr>
            <p:ph type="body" sz="quarter" idx="4294967295"/>
          </p:nvPr>
        </p:nvSpPr>
        <p:spPr>
          <a:xfrm>
            <a:off x="525861" y="12018395"/>
            <a:ext cx="17287876" cy="101117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 case study</a:t>
            </a:r>
          </a:p>
        </p:txBody>
      </p:sp>
      <p:sp>
        <p:nvSpPr>
          <p:cNvPr id="122" name="marin.prcela@minus5.hr"/>
          <p:cNvSpPr txBox="1"/>
          <p:nvPr/>
        </p:nvSpPr>
        <p:spPr>
          <a:xfrm>
            <a:off x="6598358" y="12018395"/>
            <a:ext cx="17287876" cy="101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r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ou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Coupling</a:t>
            </a:r>
          </a:p>
        </p:txBody>
      </p:sp>
      <p:sp>
        <p:nvSpPr>
          <p:cNvPr id="154" name="Putting network in the middle help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Putting network in the middle helps?</a:t>
            </a:r>
          </a:p>
          <a:p>
            <a:pPr marL="0" indent="0">
              <a:buSzTx/>
              <a:buNone/>
            </a:pPr>
            <a:r>
              <a:t>Joined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at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Latency</a:t>
            </a:r>
          </a:p>
        </p:txBody>
      </p:sp>
      <p:sp>
        <p:nvSpPr>
          <p:cNvPr id="159" name="ticket already processed?"/>
          <p:cNvSpPr/>
          <p:nvPr/>
        </p:nvSpPr>
        <p:spPr>
          <a:xfrm>
            <a:off x="1991600" y="6526365"/>
            <a:ext cx="2915411" cy="2919793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ticket already processed?</a:t>
            </a:r>
          </a:p>
        </p:txBody>
      </p:sp>
      <p:sp>
        <p:nvSpPr>
          <p:cNvPr id="160" name="odds are…"/>
          <p:cNvSpPr/>
          <p:nvPr/>
        </p:nvSpPr>
        <p:spPr>
          <a:xfrm>
            <a:off x="5459171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odds are 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valid?</a:t>
            </a:r>
          </a:p>
        </p:txBody>
      </p:sp>
      <p:sp>
        <p:nvSpPr>
          <p:cNvPr id="161" name="reserve…"/>
          <p:cNvSpPr/>
          <p:nvPr/>
        </p:nvSpPr>
        <p:spPr>
          <a:xfrm>
            <a:off x="8935175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reserve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money</a:t>
            </a:r>
          </a:p>
        </p:txBody>
      </p:sp>
      <p:sp>
        <p:nvSpPr>
          <p:cNvPr id="162" name="authorization?"/>
          <p:cNvSpPr/>
          <p:nvPr/>
        </p:nvSpPr>
        <p:spPr>
          <a:xfrm>
            <a:off x="12409758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authorization?</a:t>
            </a:r>
          </a:p>
        </p:txBody>
      </p:sp>
      <p:sp>
        <p:nvSpPr>
          <p:cNvPr id="163" name="store ticket"/>
          <p:cNvSpPr/>
          <p:nvPr/>
        </p:nvSpPr>
        <p:spPr>
          <a:xfrm>
            <a:off x="15940578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store ticket</a:t>
            </a:r>
          </a:p>
        </p:txBody>
      </p:sp>
      <p:sp>
        <p:nvSpPr>
          <p:cNvPr id="164" name="confirm…"/>
          <p:cNvSpPr/>
          <p:nvPr/>
        </p:nvSpPr>
        <p:spPr>
          <a:xfrm>
            <a:off x="19471400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confirm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money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reservation</a:t>
            </a:r>
          </a:p>
        </p:txBody>
      </p:sp>
      <p:sp>
        <p:nvSpPr>
          <p:cNvPr id="165" name="Line"/>
          <p:cNvSpPr/>
          <p:nvPr/>
        </p:nvSpPr>
        <p:spPr>
          <a:xfrm>
            <a:off x="4967077" y="7986261"/>
            <a:ext cx="432028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6" name="Line"/>
          <p:cNvSpPr/>
          <p:nvPr/>
        </p:nvSpPr>
        <p:spPr>
          <a:xfrm>
            <a:off x="8440238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7" name="Line"/>
          <p:cNvSpPr/>
          <p:nvPr/>
        </p:nvSpPr>
        <p:spPr>
          <a:xfrm>
            <a:off x="11913399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8" name="Line"/>
          <p:cNvSpPr/>
          <p:nvPr/>
        </p:nvSpPr>
        <p:spPr>
          <a:xfrm>
            <a:off x="15447773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9" name="Line"/>
          <p:cNvSpPr/>
          <p:nvPr/>
        </p:nvSpPr>
        <p:spPr>
          <a:xfrm>
            <a:off x="18982148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6" grpId="5"/>
      <p:bldP build="whole" bldLvl="1" animBg="1" rev="0" advAuto="0" spid="161" grpId="4"/>
      <p:bldP build="whole" bldLvl="1" animBg="1" rev="0" advAuto="0" spid="162" grpId="6"/>
      <p:bldP build="whole" bldLvl="1" animBg="1" rev="0" advAuto="0" spid="168" grpId="9"/>
      <p:bldP build="whole" bldLvl="1" animBg="1" rev="0" advAuto="0" spid="165" grpId="3"/>
      <p:bldP build="whole" bldLvl="1" animBg="1" rev="0" advAuto="0" spid="169" grpId="11"/>
      <p:bldP build="whole" bldLvl="1" animBg="1" rev="0" advAuto="0" spid="163" grpId="8"/>
      <p:bldP build="whole" bldLvl="1" animBg="1" rev="0" advAuto="0" spid="159" grpId="1"/>
      <p:bldP build="whole" bldLvl="1" animBg="1" rev="0" advAuto="0" spid="160" grpId="2"/>
      <p:bldP build="whole" bldLvl="1" animBg="1" rev="0" advAuto="0" spid="167" grpId="7"/>
      <p:bldP build="whole" bldLvl="1" animBg="1" rev="0" advAuto="0" spid="164" grpId="1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cal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</p:txBody>
      </p:sp>
      <p:sp>
        <p:nvSpPr>
          <p:cNvPr id="174" name="accounts"/>
          <p:cNvSpPr/>
          <p:nvPr/>
        </p:nvSpPr>
        <p:spPr>
          <a:xfrm>
            <a:off x="7364153" y="9197362"/>
            <a:ext cx="2392649" cy="763786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accounts</a:t>
            </a:r>
          </a:p>
        </p:txBody>
      </p:sp>
      <p:sp>
        <p:nvSpPr>
          <p:cNvPr id="175" name="Rectangle"/>
          <p:cNvSpPr/>
          <p:nvPr/>
        </p:nvSpPr>
        <p:spPr>
          <a:xfrm>
            <a:off x="7364153" y="10113188"/>
            <a:ext cx="2392649" cy="763785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6" name="odds"/>
          <p:cNvSpPr/>
          <p:nvPr/>
        </p:nvSpPr>
        <p:spPr>
          <a:xfrm>
            <a:off x="10995676" y="7352297"/>
            <a:ext cx="2392648" cy="7637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odds</a:t>
            </a:r>
          </a:p>
        </p:txBody>
      </p:sp>
      <p:sp>
        <p:nvSpPr>
          <p:cNvPr id="177" name="Rectangle"/>
          <p:cNvSpPr/>
          <p:nvPr/>
        </p:nvSpPr>
        <p:spPr>
          <a:xfrm>
            <a:off x="10995676" y="8268123"/>
            <a:ext cx="2392648" cy="76378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8" name="Rectangle"/>
          <p:cNvSpPr/>
          <p:nvPr/>
        </p:nvSpPr>
        <p:spPr>
          <a:xfrm>
            <a:off x="10995676" y="9183949"/>
            <a:ext cx="2392648" cy="7637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79" name="Rectangle"/>
          <p:cNvSpPr/>
          <p:nvPr/>
        </p:nvSpPr>
        <p:spPr>
          <a:xfrm>
            <a:off x="10995676" y="10099774"/>
            <a:ext cx="2392648" cy="7637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0" name="tickets"/>
          <p:cNvSpPr/>
          <p:nvPr/>
        </p:nvSpPr>
        <p:spPr>
          <a:xfrm>
            <a:off x="14627198" y="4604820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tickets</a:t>
            </a:r>
          </a:p>
        </p:txBody>
      </p:sp>
      <p:sp>
        <p:nvSpPr>
          <p:cNvPr id="181" name="Rectangle"/>
          <p:cNvSpPr/>
          <p:nvPr/>
        </p:nvSpPr>
        <p:spPr>
          <a:xfrm>
            <a:off x="14627198" y="5520646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2" name="Rectangle"/>
          <p:cNvSpPr/>
          <p:nvPr/>
        </p:nvSpPr>
        <p:spPr>
          <a:xfrm>
            <a:off x="14627198" y="6436472"/>
            <a:ext cx="2392649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3" name="Rectangle"/>
          <p:cNvSpPr/>
          <p:nvPr/>
        </p:nvSpPr>
        <p:spPr>
          <a:xfrm>
            <a:off x="14627198" y="7352297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4" name="Rectangle"/>
          <p:cNvSpPr/>
          <p:nvPr/>
        </p:nvSpPr>
        <p:spPr>
          <a:xfrm>
            <a:off x="14627198" y="8268123"/>
            <a:ext cx="2392649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5" name="Rectangle"/>
          <p:cNvSpPr/>
          <p:nvPr/>
        </p:nvSpPr>
        <p:spPr>
          <a:xfrm>
            <a:off x="14627198" y="9183949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186" name="Rectangle"/>
          <p:cNvSpPr/>
          <p:nvPr/>
        </p:nvSpPr>
        <p:spPr>
          <a:xfrm>
            <a:off x="14627198" y="10099774"/>
            <a:ext cx="2392649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How did we do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How did we do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ithub.com/minus5/examples-servic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github.com/minus5/examples-services</a:t>
            </a:r>
          </a:p>
        </p:txBody>
      </p:sp>
      <p:pic>
        <p:nvPicPr>
          <p:cNvPr id="191" name="golang-card.png" descr="golang-ca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9354" y="7224183"/>
            <a:ext cx="3725292" cy="186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docker.png" descr="do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REST"/>
          <p:cNvSpPr txBox="1"/>
          <p:nvPr/>
        </p:nvSpPr>
        <p:spPr>
          <a:xfrm>
            <a:off x="8334787" y="5071107"/>
            <a:ext cx="1317961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197" name="Messaging"/>
          <p:cNvSpPr txBox="1"/>
          <p:nvPr/>
        </p:nvSpPr>
        <p:spPr>
          <a:xfrm>
            <a:off x="14331587" y="5071107"/>
            <a:ext cx="251602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198" name="Service Discovery"/>
          <p:cNvSpPr txBox="1"/>
          <p:nvPr/>
        </p:nvSpPr>
        <p:spPr>
          <a:xfrm>
            <a:off x="6840069" y="9771000"/>
            <a:ext cx="430739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199" name="Containerisation"/>
          <p:cNvSpPr txBox="1"/>
          <p:nvPr/>
        </p:nvSpPr>
        <p:spPr>
          <a:xfrm>
            <a:off x="13551932" y="9771000"/>
            <a:ext cx="407533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00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7" grpId="3"/>
      <p:bldP build="whole" bldLvl="1" animBg="1" rev="0" advAuto="0" spid="193" grpId="4"/>
      <p:bldP build="whole" bldLvl="1" animBg="1" rev="0" advAuto="0" spid="194" grpId="7"/>
      <p:bldP build="whole" bldLvl="1" animBg="1" rev="0" advAuto="0" spid="195" grpId="2"/>
      <p:bldP build="whole" bldLvl="1" animBg="1" rev="0" advAuto="0" spid="198" grpId="6"/>
      <p:bldP build="whole" bldLvl="1" animBg="1" rev="0" advAuto="0" spid="199" grpId="8"/>
      <p:bldP build="whole" bldLvl="1" animBg="1" rev="0" advAuto="0" spid="200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PP"/>
          <p:cNvSpPr/>
          <p:nvPr/>
        </p:nvSpPr>
        <p:spPr>
          <a:xfrm>
            <a:off x="11004591" y="2345182"/>
            <a:ext cx="2540000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03" name="SENSOR"/>
          <p:cNvSpPr/>
          <p:nvPr/>
        </p:nvSpPr>
        <p:spPr>
          <a:xfrm>
            <a:off x="8689595" y="6210708"/>
            <a:ext cx="2540000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04" name="WORKER"/>
          <p:cNvSpPr/>
          <p:nvPr/>
        </p:nvSpPr>
        <p:spPr>
          <a:xfrm>
            <a:off x="13319586" y="621070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05" name="Line"/>
          <p:cNvSpPr/>
          <p:nvPr/>
        </p:nvSpPr>
        <p:spPr>
          <a:xfrm flipH="1">
            <a:off x="10270882" y="4633444"/>
            <a:ext cx="1329983" cy="132998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06" name="Line"/>
          <p:cNvSpPr/>
          <p:nvPr/>
        </p:nvSpPr>
        <p:spPr>
          <a:xfrm>
            <a:off x="13025118" y="4633444"/>
            <a:ext cx="1329983" cy="1329983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07" name="HTTP"/>
          <p:cNvSpPr txBox="1"/>
          <p:nvPr/>
        </p:nvSpPr>
        <p:spPr>
          <a:xfrm>
            <a:off x="13790507" y="4910727"/>
            <a:ext cx="637779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08" name="HTTP"/>
          <p:cNvSpPr txBox="1"/>
          <p:nvPr/>
        </p:nvSpPr>
        <p:spPr>
          <a:xfrm>
            <a:off x="10167298" y="4910727"/>
            <a:ext cx="637779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09" name="APP"/>
          <p:cNvSpPr/>
          <p:nvPr/>
        </p:nvSpPr>
        <p:spPr>
          <a:xfrm>
            <a:off x="15634582" y="933881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10" name="SENSOR"/>
          <p:cNvSpPr/>
          <p:nvPr/>
        </p:nvSpPr>
        <p:spPr>
          <a:xfrm>
            <a:off x="6374598" y="9338818"/>
            <a:ext cx="2540002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11" name="WORKER"/>
          <p:cNvSpPr/>
          <p:nvPr/>
        </p:nvSpPr>
        <p:spPr>
          <a:xfrm>
            <a:off x="11004591" y="933881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12" name="Line"/>
          <p:cNvSpPr/>
          <p:nvPr/>
        </p:nvSpPr>
        <p:spPr>
          <a:xfrm>
            <a:off x="9074587" y="10354818"/>
            <a:ext cx="177001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3" name="Line"/>
          <p:cNvSpPr/>
          <p:nvPr/>
        </p:nvSpPr>
        <p:spPr>
          <a:xfrm>
            <a:off x="13704580" y="10275998"/>
            <a:ext cx="177001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4" name="HTTP"/>
          <p:cNvSpPr txBox="1"/>
          <p:nvPr/>
        </p:nvSpPr>
        <p:spPr>
          <a:xfrm>
            <a:off x="14270697" y="9803188"/>
            <a:ext cx="63778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5" name="HTTP"/>
          <p:cNvSpPr txBox="1"/>
          <p:nvPr/>
        </p:nvSpPr>
        <p:spPr>
          <a:xfrm>
            <a:off x="9640706" y="9882583"/>
            <a:ext cx="637779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6" name="Line"/>
          <p:cNvSpPr/>
          <p:nvPr/>
        </p:nvSpPr>
        <p:spPr>
          <a:xfrm>
            <a:off x="2884914" y="8617626"/>
            <a:ext cx="18614172" cy="1"/>
          </a:xfrm>
          <a:prstGeom prst="line">
            <a:avLst/>
          </a:prstGeom>
          <a:ln w="25400" cap="rnd">
            <a:solidFill>
              <a:srgbClr val="808785">
                <a:alpha val="40524"/>
              </a:srgbClr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11"/>
      <p:bldP build="whole" bldLvl="1" animBg="1" rev="0" advAuto="0" spid="204" grpId="7"/>
      <p:bldP build="whole" bldLvl="1" animBg="1" rev="0" advAuto="0" spid="213" grpId="14"/>
      <p:bldP build="whole" bldLvl="1" animBg="1" rev="0" advAuto="0" spid="210" grpId="9"/>
      <p:bldP build="whole" bldLvl="1" animBg="1" rev="0" advAuto="0" spid="207" grpId="4"/>
      <p:bldP build="whole" bldLvl="1" animBg="1" rev="0" advAuto="0" spid="215" grpId="13"/>
      <p:bldP build="whole" bldLvl="1" animBg="1" rev="0" advAuto="0" spid="205" grpId="3"/>
      <p:bldP build="whole" bldLvl="1" animBg="1" rev="0" advAuto="0" spid="208" grpId="2"/>
      <p:bldP build="whole" bldLvl="1" animBg="1" rev="0" advAuto="0" spid="206" grpId="5"/>
      <p:bldP build="whole" bldLvl="1" animBg="1" rev="0" advAuto="0" spid="202" grpId="1"/>
      <p:bldP build="whole" bldLvl="1" animBg="1" rev="0" advAuto="0" spid="211" grpId="10"/>
      <p:bldP build="whole" bldLvl="1" animBg="1" rev="0" advAuto="0" spid="214" grpId="12"/>
      <p:bldP build="whole" bldLvl="1" animBg="1" rev="0" advAuto="0" spid="216" grpId="8"/>
      <p:bldP build="whole" bldLvl="1" animBg="1" rev="0" advAuto="0" spid="212" grpId="15"/>
      <p:bldP build="whole" bldLvl="1" animBg="1" rev="0" advAuto="0" spid="203" grpId="6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docker.png" descr="docker.png"/>
          <p:cNvPicPr>
            <a:picLocks noChangeAspect="1"/>
          </p:cNvPicPr>
          <p:nvPr/>
        </p:nvPicPr>
        <p:blipFill>
          <a:blip r:embed="rId3">
            <a:alphaModFix amt="25383"/>
            <a:extLst/>
          </a:blip>
          <a:stretch>
            <a:fillRect/>
          </a:stretch>
        </p:blipFill>
        <p:spPr>
          <a:xfrm>
            <a:off x="147661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REST"/>
          <p:cNvSpPr txBox="1"/>
          <p:nvPr/>
        </p:nvSpPr>
        <p:spPr>
          <a:xfrm>
            <a:off x="8224084" y="4880607"/>
            <a:ext cx="153936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22" name="Messaging"/>
          <p:cNvSpPr txBox="1"/>
          <p:nvPr/>
        </p:nvSpPr>
        <p:spPr>
          <a:xfrm>
            <a:off x="14106782" y="4880607"/>
            <a:ext cx="296563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23" name="Service Discovery"/>
          <p:cNvSpPr txBox="1"/>
          <p:nvPr/>
        </p:nvSpPr>
        <p:spPr>
          <a:xfrm>
            <a:off x="6431957" y="9580500"/>
            <a:ext cx="5098220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24" name="Containerisation"/>
          <p:cNvSpPr txBox="1"/>
          <p:nvPr/>
        </p:nvSpPr>
        <p:spPr>
          <a:xfrm>
            <a:off x="13165921" y="9580500"/>
            <a:ext cx="4821958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25" name="consul_logo_large.png" descr="consul_logo_large.png"/>
          <p:cNvPicPr>
            <a:picLocks noChangeAspect="1"/>
          </p:cNvPicPr>
          <p:nvPr/>
        </p:nvPicPr>
        <p:blipFill>
          <a:blip r:embed="rId5">
            <a:alphaModFix amt="25383"/>
            <a:extLst/>
          </a:blip>
          <a:stretch>
            <a:fillRect/>
          </a:stretch>
        </p:blipFill>
        <p:spPr>
          <a:xfrm>
            <a:off x="81703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You are here"/>
          <p:cNvSpPr/>
          <p:nvPr/>
        </p:nvSpPr>
        <p:spPr>
          <a:xfrm rot="1587358">
            <a:off x="11575090" y="2020442"/>
            <a:ext cx="3404360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at are Microservices?…"/>
          <p:cNvSpPr txBox="1"/>
          <p:nvPr>
            <p:ph type="body" idx="1"/>
          </p:nvPr>
        </p:nvSpPr>
        <p:spPr>
          <a:xfrm>
            <a:off x="3548062" y="1017984"/>
            <a:ext cx="17287876" cy="116800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What are Microservices?</a:t>
            </a:r>
          </a:p>
          <a:p>
            <a:pPr marL="0" indent="0">
              <a:buSzTx/>
              <a:buNone/>
            </a:pPr>
            <a:r>
              <a:t>Do you need them?</a:t>
            </a:r>
          </a:p>
          <a:p>
            <a:pPr marL="0" indent="0">
              <a:buSzTx/>
              <a:buNone/>
            </a:pPr>
            <a:r>
              <a:t>How did we do it?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Messa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Messaging</a:t>
            </a:r>
          </a:p>
        </p:txBody>
      </p:sp>
      <p:sp>
        <p:nvSpPr>
          <p:cNvPr id="229" name="APP"/>
          <p:cNvSpPr/>
          <p:nvPr/>
        </p:nvSpPr>
        <p:spPr>
          <a:xfrm>
            <a:off x="14715588" y="550764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30" name="SENSOR"/>
          <p:cNvSpPr/>
          <p:nvPr/>
        </p:nvSpPr>
        <p:spPr>
          <a:xfrm>
            <a:off x="7140638" y="554229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31" name="WORKER"/>
          <p:cNvSpPr/>
          <p:nvPr/>
        </p:nvSpPr>
        <p:spPr>
          <a:xfrm>
            <a:off x="10703138" y="554229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32" name="NSQ"/>
          <p:cNvSpPr/>
          <p:nvPr/>
        </p:nvSpPr>
        <p:spPr>
          <a:xfrm>
            <a:off x="6622509" y="9264474"/>
            <a:ext cx="11138983" cy="1339454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</a:t>
            </a:r>
          </a:p>
        </p:txBody>
      </p:sp>
      <p:sp>
        <p:nvSpPr>
          <p:cNvPr id="233" name="Double Arrow"/>
          <p:cNvSpPr/>
          <p:nvPr/>
        </p:nvSpPr>
        <p:spPr>
          <a:xfrm rot="16200000">
            <a:off x="7935054" y="8312194"/>
            <a:ext cx="951170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34" name="Double Arrow"/>
          <p:cNvSpPr/>
          <p:nvPr/>
        </p:nvSpPr>
        <p:spPr>
          <a:xfrm rot="16200000">
            <a:off x="11530176" y="8312194"/>
            <a:ext cx="951169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35" name="Double Arrow"/>
          <p:cNvSpPr/>
          <p:nvPr/>
        </p:nvSpPr>
        <p:spPr>
          <a:xfrm rot="16200000">
            <a:off x="15510003" y="8312194"/>
            <a:ext cx="951170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o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Routing</a:t>
            </a:r>
          </a:p>
        </p:txBody>
      </p:sp>
      <p:sp>
        <p:nvSpPr>
          <p:cNvPr id="238" name="pub/su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pub/sub</a:t>
            </a:r>
          </a:p>
          <a:p>
            <a:pPr marL="0" indent="0">
              <a:buSzTx/>
              <a:buNone/>
            </a:pPr>
            <a:r>
              <a:t>load balancing</a:t>
            </a:r>
          </a:p>
          <a:p>
            <a:pPr marL="0" indent="0">
              <a:buSzTx/>
              <a:buNone/>
            </a:pPr>
            <a:r>
              <a:t>… and anti-patterns!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Edg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Edge cases</a:t>
            </a:r>
          </a:p>
        </p:txBody>
      </p:sp>
      <p:sp>
        <p:nvSpPr>
          <p:cNvPr id="241" name="stale mess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stale messages</a:t>
            </a:r>
          </a:p>
          <a:p>
            <a:pPr marL="0" indent="0">
              <a:buSzTx/>
              <a:buNone/>
            </a:pPr>
            <a:r>
              <a:t>missed messages</a:t>
            </a:r>
          </a:p>
          <a:p>
            <a:pPr marL="0" indent="0">
              <a:buSzTx/>
              <a:buNone/>
            </a:pPr>
            <a:r>
              <a:t>order of receiving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1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creen Shot 2017-09-02 at 13.51.47.png" descr="Screen Shot 2017-09-02 at 13.5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274" y="400555"/>
            <a:ext cx="21813451" cy="129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docker.png" descr="docker.png"/>
          <p:cNvPicPr>
            <a:picLocks noChangeAspect="1"/>
          </p:cNvPicPr>
          <p:nvPr/>
        </p:nvPicPr>
        <p:blipFill>
          <a:blip r:embed="rId3">
            <a:alphaModFix amt="30053"/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REST"/>
          <p:cNvSpPr txBox="1"/>
          <p:nvPr/>
        </p:nvSpPr>
        <p:spPr>
          <a:xfrm>
            <a:off x="8224084" y="4994907"/>
            <a:ext cx="153936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51" name="Messaging"/>
          <p:cNvSpPr txBox="1"/>
          <p:nvPr/>
        </p:nvSpPr>
        <p:spPr>
          <a:xfrm>
            <a:off x="14106782" y="4994907"/>
            <a:ext cx="296563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52" name="Service Discovery"/>
          <p:cNvSpPr txBox="1"/>
          <p:nvPr/>
        </p:nvSpPr>
        <p:spPr>
          <a:xfrm>
            <a:off x="6444657" y="9694800"/>
            <a:ext cx="5098220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53" name="Containerisation"/>
          <p:cNvSpPr txBox="1"/>
          <p:nvPr/>
        </p:nvSpPr>
        <p:spPr>
          <a:xfrm>
            <a:off x="13178621" y="9694800"/>
            <a:ext cx="4821958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54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You are here"/>
          <p:cNvSpPr/>
          <p:nvPr/>
        </p:nvSpPr>
        <p:spPr>
          <a:xfrm rot="1587358">
            <a:off x="4604974" y="6607802"/>
            <a:ext cx="3537207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ervice 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discovery</a:t>
            </a:r>
          </a:p>
        </p:txBody>
      </p:sp>
      <p:sp>
        <p:nvSpPr>
          <p:cNvPr id="258" name="n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None/>
            </a:pPr>
            <a:r>
              <a:t>name</a:t>
            </a:r>
          </a:p>
          <a:p>
            <a:pPr lvl="1" marL="0" indent="228600">
              <a:buSzTx/>
              <a:buNone/>
            </a:pPr>
            <a:r>
              <a:t>location</a:t>
            </a:r>
          </a:p>
          <a:p>
            <a:pPr lvl="1" marL="0" indent="228600">
              <a:buSzTx/>
              <a:buNone/>
            </a:pPr>
            <a:r>
              <a:t>health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FindING serv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service</a:t>
            </a:r>
          </a:p>
        </p:txBody>
      </p:sp>
      <p:sp>
        <p:nvSpPr>
          <p:cNvPr id="261" name="setup Consul as D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setup Consul as DNS</a:t>
            </a:r>
          </a:p>
          <a:p>
            <a:pPr marL="0" indent="0">
              <a:buSzTx/>
              <a:buNone/>
            </a:pPr>
            <a:r>
              <a:t>poll Consul with HTTP</a:t>
            </a:r>
          </a:p>
          <a:p>
            <a:pPr marL="0" indent="0">
              <a:buSzTx/>
              <a:buNone/>
            </a:pPr>
            <a:r>
              <a:t>events from Consul</a:t>
            </a:r>
          </a:p>
          <a:p>
            <a:pPr marL="0" indent="0">
              <a:buSzTx/>
              <a:buNone/>
            </a:pPr>
            <a:r>
              <a:t>consul-template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1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Screen Shot 2017-09-02 at 14.09.29.png" descr="Screen Shot 2017-09-02 at 14.0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5936" y="505684"/>
            <a:ext cx="17632128" cy="12704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creen Shot 2017-09-02 at 14.00.16.png" descr="Screen Shot 2017-09-02 at 14.0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633" y="563071"/>
            <a:ext cx="11090906" cy="12590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creen Shot 2017-09-17 at 18.18.48.png" descr="Screen Shot 2017-09-17 at 18.18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767" y="242617"/>
            <a:ext cx="22160466" cy="13230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docker.png" descr="do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REST"/>
          <p:cNvSpPr txBox="1"/>
          <p:nvPr/>
        </p:nvSpPr>
        <p:spPr>
          <a:xfrm>
            <a:off x="8224084" y="4880607"/>
            <a:ext cx="153936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71" name="Messaging"/>
          <p:cNvSpPr txBox="1"/>
          <p:nvPr/>
        </p:nvSpPr>
        <p:spPr>
          <a:xfrm>
            <a:off x="14106782" y="4880607"/>
            <a:ext cx="296563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72" name="Service Discovery"/>
          <p:cNvSpPr txBox="1"/>
          <p:nvPr/>
        </p:nvSpPr>
        <p:spPr>
          <a:xfrm>
            <a:off x="6444657" y="9580500"/>
            <a:ext cx="5098220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73" name="Containerisation"/>
          <p:cNvSpPr txBox="1"/>
          <p:nvPr/>
        </p:nvSpPr>
        <p:spPr>
          <a:xfrm>
            <a:off x="13178621" y="9580500"/>
            <a:ext cx="4821958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74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You are here"/>
          <p:cNvSpPr/>
          <p:nvPr/>
        </p:nvSpPr>
        <p:spPr>
          <a:xfrm rot="1587358">
            <a:off x="11433115" y="6751360"/>
            <a:ext cx="3309353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ontainer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Containerisation</a:t>
            </a:r>
          </a:p>
        </p:txBody>
      </p:sp>
      <p:sp>
        <p:nvSpPr>
          <p:cNvPr id="278" name="reci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recipe</a:t>
            </a:r>
          </a:p>
          <a:p>
            <a:pPr marL="0" indent="0">
              <a:buSzTx/>
              <a:buNone/>
            </a:pPr>
            <a:r>
              <a:t>image</a:t>
            </a:r>
          </a:p>
          <a:p>
            <a:pPr marL="0" indent="0">
              <a:buSzTx/>
              <a:buNone/>
            </a:pPr>
            <a:r>
              <a:t>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Benef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81" name="service manag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service management</a:t>
            </a:r>
          </a:p>
          <a:p>
            <a:pPr marL="0" indent="0">
              <a:buSzTx/>
              <a:buNone/>
            </a:pPr>
            <a:r>
              <a:t>service environment</a:t>
            </a:r>
          </a:p>
          <a:p>
            <a:pPr marL="0" indent="0">
              <a:buSzTx/>
              <a:buNone/>
            </a:pPr>
            <a:r>
              <a:t>run on my machine</a:t>
            </a:r>
          </a:p>
          <a:p>
            <a:pPr marL="0" indent="0">
              <a:buSzTx/>
              <a:buNone/>
            </a:pPr>
            <a:r>
              <a:t>everything is in the code!</a:t>
            </a:r>
          </a:p>
        </p:txBody>
      </p:sp>
      <p:sp>
        <p:nvSpPr>
          <p:cNvPr id="282" name="Heart"/>
          <p:cNvSpPr/>
          <p:nvPr/>
        </p:nvSpPr>
        <p:spPr>
          <a:xfrm rot="540000">
            <a:off x="13232789" y="10624410"/>
            <a:ext cx="1660872" cy="1467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fill="norm" stroke="1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82" grpId="2"/>
      <p:bldP build="p" bldLvl="5" animBg="1" rev="0" advAuto="0" spid="281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creen Shot 2017-09-12 at 14.11.31.png" descr="Screen Shot 2017-09-12 at 14.11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396" y="499141"/>
            <a:ext cx="20943293" cy="12717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"/>
          <p:cNvSpPr/>
          <p:nvPr/>
        </p:nvSpPr>
        <p:spPr>
          <a:xfrm>
            <a:off x="15719635" y="-18005"/>
            <a:ext cx="8912546" cy="13752011"/>
          </a:xfrm>
          <a:prstGeom prst="rect">
            <a:avLst/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87" name="Rectangle"/>
          <p:cNvSpPr/>
          <p:nvPr/>
        </p:nvSpPr>
        <p:spPr>
          <a:xfrm>
            <a:off x="-89783" y="-18005"/>
            <a:ext cx="15812779" cy="13752011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88" name="Rectangle"/>
          <p:cNvSpPr/>
          <p:nvPr/>
        </p:nvSpPr>
        <p:spPr>
          <a:xfrm>
            <a:off x="1642661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89" name="consul"/>
          <p:cNvSpPr/>
          <p:nvPr/>
        </p:nvSpPr>
        <p:spPr>
          <a:xfrm>
            <a:off x="1845104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290" name="nsqd"/>
          <p:cNvSpPr/>
          <p:nvPr/>
        </p:nvSpPr>
        <p:spPr>
          <a:xfrm>
            <a:off x="1845104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291" name="nsqadmin"/>
          <p:cNvSpPr/>
          <p:nvPr/>
        </p:nvSpPr>
        <p:spPr>
          <a:xfrm>
            <a:off x="1845104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292" name="go build"/>
          <p:cNvSpPr/>
          <p:nvPr/>
        </p:nvSpPr>
        <p:spPr>
          <a:xfrm>
            <a:off x="1845104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go build</a:t>
            </a:r>
          </a:p>
        </p:txBody>
      </p:sp>
      <p:sp>
        <p:nvSpPr>
          <p:cNvPr id="293" name="DEV 01"/>
          <p:cNvSpPr txBox="1"/>
          <p:nvPr/>
        </p:nvSpPr>
        <p:spPr>
          <a:xfrm>
            <a:off x="3686854" y="8996612"/>
            <a:ext cx="1566690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1">
                    <a:satOff val="-5995"/>
                    <a:lumOff val="-11002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DEV 01</a:t>
            </a:r>
          </a:p>
        </p:txBody>
      </p:sp>
      <p:pic>
        <p:nvPicPr>
          <p:cNvPr id="294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7211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DEV…"/>
          <p:cNvSpPr txBox="1"/>
          <p:nvPr/>
        </p:nvSpPr>
        <p:spPr>
          <a:xfrm>
            <a:off x="6238631" y="11786361"/>
            <a:ext cx="3155951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DEV</a:t>
            </a:r>
          </a:p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datacenter</a:t>
            </a:r>
          </a:p>
        </p:txBody>
      </p:sp>
      <p:sp>
        <p:nvSpPr>
          <p:cNvPr id="296" name="registrator"/>
          <p:cNvSpPr/>
          <p:nvPr/>
        </p:nvSpPr>
        <p:spPr>
          <a:xfrm>
            <a:off x="454431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297" name="nsqlookupd"/>
          <p:cNvSpPr/>
          <p:nvPr/>
        </p:nvSpPr>
        <p:spPr>
          <a:xfrm>
            <a:off x="454431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298" name="logger"/>
          <p:cNvSpPr/>
          <p:nvPr/>
        </p:nvSpPr>
        <p:spPr>
          <a:xfrm>
            <a:off x="454431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299" name="image build"/>
          <p:cNvSpPr/>
          <p:nvPr/>
        </p:nvSpPr>
        <p:spPr>
          <a:xfrm>
            <a:off x="4544317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image build</a:t>
            </a:r>
          </a:p>
        </p:txBody>
      </p:sp>
      <p:sp>
        <p:nvSpPr>
          <p:cNvPr id="300" name="Rectangle"/>
          <p:cNvSpPr/>
          <p:nvPr/>
        </p:nvSpPr>
        <p:spPr>
          <a:xfrm>
            <a:off x="8335477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301" name="consul"/>
          <p:cNvSpPr/>
          <p:nvPr/>
        </p:nvSpPr>
        <p:spPr>
          <a:xfrm>
            <a:off x="8537919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302" name="nsqd"/>
          <p:cNvSpPr/>
          <p:nvPr/>
        </p:nvSpPr>
        <p:spPr>
          <a:xfrm>
            <a:off x="8537919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303" name="nsqadmin"/>
          <p:cNvSpPr/>
          <p:nvPr/>
        </p:nvSpPr>
        <p:spPr>
          <a:xfrm>
            <a:off x="8537919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304" name="registry"/>
          <p:cNvSpPr/>
          <p:nvPr/>
        </p:nvSpPr>
        <p:spPr>
          <a:xfrm>
            <a:off x="8537919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registry</a:t>
            </a:r>
          </a:p>
        </p:txBody>
      </p:sp>
      <p:sp>
        <p:nvSpPr>
          <p:cNvPr id="305" name="DEV 02"/>
          <p:cNvSpPr txBox="1"/>
          <p:nvPr/>
        </p:nvSpPr>
        <p:spPr>
          <a:xfrm>
            <a:off x="10379669" y="8996612"/>
            <a:ext cx="1566690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1">
                    <a:satOff val="-5995"/>
                    <a:lumOff val="-11002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DEV 02</a:t>
            </a:r>
          </a:p>
        </p:txBody>
      </p:sp>
      <p:pic>
        <p:nvPicPr>
          <p:cNvPr id="306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8542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gistrator"/>
          <p:cNvSpPr/>
          <p:nvPr/>
        </p:nvSpPr>
        <p:spPr>
          <a:xfrm>
            <a:off x="11237132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08" name="nsqlookupd"/>
          <p:cNvSpPr/>
          <p:nvPr/>
        </p:nvSpPr>
        <p:spPr>
          <a:xfrm>
            <a:off x="11237132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09" name="logger"/>
          <p:cNvSpPr/>
          <p:nvPr/>
        </p:nvSpPr>
        <p:spPr>
          <a:xfrm>
            <a:off x="11237132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10" name="deployer"/>
          <p:cNvSpPr/>
          <p:nvPr/>
        </p:nvSpPr>
        <p:spPr>
          <a:xfrm>
            <a:off x="11237132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deployer</a:t>
            </a:r>
          </a:p>
        </p:txBody>
      </p:sp>
      <p:sp>
        <p:nvSpPr>
          <p:cNvPr id="311" name="Rectangle"/>
          <p:cNvSpPr/>
          <p:nvPr/>
        </p:nvSpPr>
        <p:spPr>
          <a:xfrm>
            <a:off x="17348372" y="2555801"/>
            <a:ext cx="5655074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312" name="consul"/>
          <p:cNvSpPr/>
          <p:nvPr/>
        </p:nvSpPr>
        <p:spPr>
          <a:xfrm>
            <a:off x="17550813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313" name="nsqd"/>
          <p:cNvSpPr/>
          <p:nvPr/>
        </p:nvSpPr>
        <p:spPr>
          <a:xfrm>
            <a:off x="17550813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314" name="nsqadmin"/>
          <p:cNvSpPr/>
          <p:nvPr/>
        </p:nvSpPr>
        <p:spPr>
          <a:xfrm>
            <a:off x="17550813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315" name="sensor"/>
          <p:cNvSpPr/>
          <p:nvPr/>
        </p:nvSpPr>
        <p:spPr>
          <a:xfrm>
            <a:off x="17550813" y="4072614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316" name="AWS 01"/>
          <p:cNvSpPr txBox="1"/>
          <p:nvPr/>
        </p:nvSpPr>
        <p:spPr>
          <a:xfrm>
            <a:off x="19370016" y="8996612"/>
            <a:ext cx="1611784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AWS 01</a:t>
            </a:r>
          </a:p>
        </p:txBody>
      </p:sp>
      <p:pic>
        <p:nvPicPr>
          <p:cNvPr id="317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1436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registrator"/>
          <p:cNvSpPr/>
          <p:nvPr/>
        </p:nvSpPr>
        <p:spPr>
          <a:xfrm>
            <a:off x="2025002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19" name="nsqlookupd"/>
          <p:cNvSpPr/>
          <p:nvPr/>
        </p:nvSpPr>
        <p:spPr>
          <a:xfrm>
            <a:off x="2025002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20" name="logger"/>
          <p:cNvSpPr/>
          <p:nvPr/>
        </p:nvSpPr>
        <p:spPr>
          <a:xfrm>
            <a:off x="2025002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21" name="app"/>
          <p:cNvSpPr/>
          <p:nvPr/>
        </p:nvSpPr>
        <p:spPr>
          <a:xfrm>
            <a:off x="20250027" y="4072614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322" name="worker"/>
          <p:cNvSpPr/>
          <p:nvPr/>
        </p:nvSpPr>
        <p:spPr>
          <a:xfrm>
            <a:off x="17550813" y="3109179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323" name="Rectangle"/>
          <p:cNvSpPr/>
          <p:nvPr/>
        </p:nvSpPr>
        <p:spPr>
          <a:xfrm>
            <a:off x="20250027" y="3109179"/>
            <a:ext cx="2540001" cy="762001"/>
          </a:xfrm>
          <a:prstGeom prst="rect">
            <a:avLst/>
          </a:prstGeom>
          <a:ln w="12700">
            <a:solidFill>
              <a:schemeClr val="accent3">
                <a:satOff val="4450"/>
                <a:lumOff val="-16871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24" name="AWS…"/>
          <p:cNvSpPr txBox="1"/>
          <p:nvPr/>
        </p:nvSpPr>
        <p:spPr>
          <a:xfrm>
            <a:off x="18597933" y="11786361"/>
            <a:ext cx="3155951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AWS</a:t>
            </a:r>
          </a:p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datacenter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ithub.com/minus5/examples-servic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github.com/minus5/examples-services</a:t>
            </a:r>
          </a:p>
        </p:txBody>
      </p:sp>
      <p:pic>
        <p:nvPicPr>
          <p:cNvPr id="327" name="golang-card.png" descr="golang-ca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29354" y="7224183"/>
            <a:ext cx="3725292" cy="186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minus5.jpg" descr="minus5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768" r="0" b="2768"/>
          <a:stretch>
            <a:fillRect/>
          </a:stretch>
        </p:blipFill>
        <p:spPr>
          <a:xfrm>
            <a:off x="2318543" y="384715"/>
            <a:ext cx="19747056" cy="11139365"/>
          </a:xfrm>
          <a:prstGeom prst="rect">
            <a:avLst/>
          </a:prstGeom>
        </p:spPr>
      </p:pic>
      <p:sp>
        <p:nvSpPr>
          <p:cNvPr id="330" name="marin.prcela@minus5.hr"/>
          <p:cNvSpPr txBox="1"/>
          <p:nvPr>
            <p:ph type="body" sz="quarter" idx="1"/>
          </p:nvPr>
        </p:nvSpPr>
        <p:spPr>
          <a:xfrm>
            <a:off x="4833937" y="11820907"/>
            <a:ext cx="14716126" cy="1589485"/>
          </a:xfrm>
          <a:prstGeom prst="rect">
            <a:avLst/>
          </a:prstGeom>
        </p:spPr>
        <p:txBody>
          <a:bodyPr/>
          <a:lstStyle/>
          <a:p>
            <a:pPr/>
            <a:r>
              <a:t> </a:t>
            </a:r>
            <a:r>
              <a:rPr>
                <a:hlinkClick r:id="rId3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porti-android.png" descr="sporti-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21926" y="1682862"/>
            <a:ext cx="13044019" cy="11148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porti-ios.png" descr="sporti-io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78" y="1704814"/>
            <a:ext cx="12083333" cy="10306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G_3314.JPG" descr="IMG_33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401" y="229200"/>
            <a:ext cx="9943198" cy="13257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are Microservic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What are Microservices?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oosely coupled…"/>
          <p:cNvSpPr txBox="1"/>
          <p:nvPr>
            <p:ph type="body" idx="1"/>
          </p:nvPr>
        </p:nvSpPr>
        <p:spPr>
          <a:xfrm>
            <a:off x="3548062" y="1017984"/>
            <a:ext cx="17287876" cy="116800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loosely coupled</a:t>
            </a:r>
          </a:p>
          <a:p>
            <a:pPr marL="0" indent="0">
              <a:buSzTx/>
              <a:buNone/>
            </a:pPr>
            <a:r>
              <a:t>business capabilities</a:t>
            </a:r>
          </a:p>
          <a:p>
            <a:pPr marL="0" indent="0">
              <a:buSzTx/>
              <a:buNone/>
            </a:pPr>
            <a:r>
              <a:t>enable continioius delivery</a:t>
            </a:r>
          </a:p>
          <a:p>
            <a:pPr marL="0" indent="0">
              <a:buSzTx/>
              <a:buNone/>
            </a:pPr>
            <a:r>
              <a:t>evolve techology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ontend"/>
          <p:cNvSpPr/>
          <p:nvPr/>
        </p:nvSpPr>
        <p:spPr>
          <a:xfrm>
            <a:off x="6098007" y="4639639"/>
            <a:ext cx="3128974" cy="86677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38" name="Cylinder"/>
          <p:cNvSpPr/>
          <p:nvPr/>
        </p:nvSpPr>
        <p:spPr>
          <a:xfrm>
            <a:off x="6980587" y="8827830"/>
            <a:ext cx="1363813" cy="1800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3">
              <a:satOff val="4450"/>
              <a:lumOff val="-16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39" name="backend"/>
          <p:cNvSpPr/>
          <p:nvPr/>
        </p:nvSpPr>
        <p:spPr>
          <a:xfrm>
            <a:off x="6098007" y="5783809"/>
            <a:ext cx="3128974" cy="2752777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140" name="accounts"/>
          <p:cNvSpPr/>
          <p:nvPr/>
        </p:nvSpPr>
        <p:spPr>
          <a:xfrm>
            <a:off x="12065268" y="8219957"/>
            <a:ext cx="2392649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accounts</a:t>
            </a:r>
          </a:p>
        </p:txBody>
      </p:sp>
      <p:sp>
        <p:nvSpPr>
          <p:cNvPr id="141" name="Cylinder"/>
          <p:cNvSpPr/>
          <p:nvPr/>
        </p:nvSpPr>
        <p:spPr>
          <a:xfrm>
            <a:off x="14092770" y="8886478"/>
            <a:ext cx="656581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42" name="frontend"/>
          <p:cNvSpPr/>
          <p:nvPr/>
        </p:nvSpPr>
        <p:spPr>
          <a:xfrm>
            <a:off x="11877125" y="4639639"/>
            <a:ext cx="6404868" cy="86677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10646124" y="3003776"/>
            <a:ext cx="1" cy="7708449"/>
          </a:xfrm>
          <a:prstGeom prst="line">
            <a:avLst/>
          </a:prstGeom>
          <a:ln w="25400" cap="rnd">
            <a:solidFill>
              <a:srgbClr val="808785">
                <a:alpha val="40524"/>
              </a:srgbClr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44" name="Monolith"/>
          <p:cNvSpPr txBox="1"/>
          <p:nvPr/>
        </p:nvSpPr>
        <p:spPr>
          <a:xfrm>
            <a:off x="6410600" y="2318060"/>
            <a:ext cx="2503787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Monolith</a:t>
            </a:r>
          </a:p>
        </p:txBody>
      </p:sp>
      <p:sp>
        <p:nvSpPr>
          <p:cNvPr id="145" name="Microservices"/>
          <p:cNvSpPr txBox="1"/>
          <p:nvPr/>
        </p:nvSpPr>
        <p:spPr>
          <a:xfrm>
            <a:off x="13180858" y="2336340"/>
            <a:ext cx="3797401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Microservices</a:t>
            </a:r>
          </a:p>
        </p:txBody>
      </p:sp>
      <p:sp>
        <p:nvSpPr>
          <p:cNvPr id="146" name="tickets"/>
          <p:cNvSpPr/>
          <p:nvPr/>
        </p:nvSpPr>
        <p:spPr>
          <a:xfrm>
            <a:off x="12947849" y="6060288"/>
            <a:ext cx="2395967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tickets</a:t>
            </a:r>
          </a:p>
        </p:txBody>
      </p:sp>
      <p:sp>
        <p:nvSpPr>
          <p:cNvPr id="147" name="Cylinder"/>
          <p:cNvSpPr/>
          <p:nvPr/>
        </p:nvSpPr>
        <p:spPr>
          <a:xfrm>
            <a:off x="14978670" y="6726810"/>
            <a:ext cx="656580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48" name="odds"/>
          <p:cNvSpPr/>
          <p:nvPr/>
        </p:nvSpPr>
        <p:spPr>
          <a:xfrm>
            <a:off x="15601911" y="7886696"/>
            <a:ext cx="2392648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odds</a:t>
            </a:r>
          </a:p>
        </p:txBody>
      </p:sp>
      <p:sp>
        <p:nvSpPr>
          <p:cNvPr id="149" name="Cylinder"/>
          <p:cNvSpPr/>
          <p:nvPr/>
        </p:nvSpPr>
        <p:spPr>
          <a:xfrm>
            <a:off x="17629413" y="8553217"/>
            <a:ext cx="656581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1"/>
      <p:bldP build="whole" bldLvl="1" animBg="1" rev="0" advAuto="0" spid="149" grpId="8"/>
      <p:bldP build="whole" bldLvl="1" animBg="1" rev="0" advAuto="0" spid="146" grpId="3"/>
      <p:bldP build="whole" bldLvl="1" animBg="1" rev="0" advAuto="0" spid="143" grpId="5"/>
      <p:bldP build="whole" bldLvl="1" animBg="1" rev="0" advAuto="0" spid="148" grpId="6"/>
      <p:bldP build="whole" bldLvl="1" animBg="1" rev="0" advAuto="0" spid="147" grpId="4"/>
      <p:bldP build="whole" bldLvl="1" animBg="1" rev="0" advAuto="0" spid="140" grpId="7"/>
      <p:bldP build="whole" bldLvl="1" animBg="1" rev="0" advAuto="0" spid="141" grpId="9"/>
      <p:bldP build="whole" bldLvl="1" animBg="1" rev="0" advAuto="0" spid="142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 you need the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Do you need them?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